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7" r:id="rId5"/>
    <p:sldId id="265" r:id="rId6"/>
    <p:sldId id="266" r:id="rId7"/>
    <p:sldId id="269" r:id="rId8"/>
    <p:sldId id="270" r:id="rId9"/>
    <p:sldId id="271" r:id="rId10"/>
    <p:sldId id="286" r:id="rId11"/>
    <p:sldId id="272" r:id="rId12"/>
    <p:sldId id="274" r:id="rId13"/>
    <p:sldId id="275" r:id="rId14"/>
    <p:sldId id="276" r:id="rId15"/>
    <p:sldId id="277" r:id="rId16"/>
    <p:sldId id="278" r:id="rId17"/>
    <p:sldId id="280" r:id="rId18"/>
    <p:sldId id="281" r:id="rId19"/>
    <p:sldId id="282" r:id="rId20"/>
    <p:sldId id="283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39" autoAdjust="0"/>
  </p:normalViewPr>
  <p:slideViewPr>
    <p:cSldViewPr snapToGrid="0" snapToObjects="1">
      <p:cViewPr varScale="1">
        <p:scale>
          <a:sx n="120" d="100"/>
          <a:sy n="120" d="100"/>
        </p:scale>
        <p:origin x="-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937F4-8A7F-8542-9063-62C05310D37A}" type="datetimeFigureOut">
              <a:t>8/28/12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A46BE-0DDA-A043-B81B-94EC330EA5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7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46BE-0DDA-A043-B81B-94EC330EA5E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URL is the one I gave</a:t>
            </a:r>
            <a:r>
              <a:rPr lang="en-US" baseline="0"/>
              <a:t> you by e-mail.  Now it’s in the slides.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46BE-0DDA-A043-B81B-94EC330EA5EF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3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A46BE-0DDA-A043-B81B-94EC330EA5EF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9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4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2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7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6A743-0976-C341-A73E-5BB8FA058A1E}" type="datetimeFigureOut">
              <a:t>8/28/12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53958-7854-DE48-BE0B-5AFFEE13DA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8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Matsu </a:t>
            </a:r>
            <a:r>
              <a:rPr lang="en-US" dirty="0"/>
              <a:t>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Open Cloud Consortium / Open Data</a:t>
            </a:r>
            <a:endParaRPr lang="en-US" dirty="0"/>
          </a:p>
          <a:p>
            <a:r>
              <a:rPr lang="en-US" dirty="0"/>
              <a:t>August 2012</a:t>
            </a:r>
          </a:p>
        </p:txBody>
      </p:sp>
    </p:spTree>
    <p:extLst>
      <p:ext uri="{BB962C8B-B14F-4D97-AF65-F5344CB8AC3E}">
        <p14:creationId xmlns:p14="http://schemas.microsoft.com/office/powerpoint/2010/main" val="424495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pleW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4" r="-20364"/>
          <a:stretch>
            <a:fillRect/>
          </a:stretch>
        </p:blipFill>
        <p:spPr>
          <a:xfrm>
            <a:off x="457200" y="1378440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Accumulo → WMS demo (GramTel)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1536" y="5874163"/>
            <a:ext cx="712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http:/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jboss-server:port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SimpleWMS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1536" y="6247123"/>
            <a:ext cx="712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http:/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jboss-server:port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TileServer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getTile?key</a:t>
            </a:r>
            <a:r>
              <a:rPr lang="en-US" dirty="0">
                <a:solidFill>
                  <a:schemeClr val="tx2"/>
                </a:solidFill>
              </a:rPr>
              <a:t>=T06-00097-00092-RGB</a:t>
            </a:r>
          </a:p>
        </p:txBody>
      </p:sp>
    </p:spTree>
    <p:extLst>
      <p:ext uri="{BB962C8B-B14F-4D97-AF65-F5344CB8AC3E}">
        <p14:creationId xmlns:p14="http://schemas.microsoft.com/office/powerpoint/2010/main" val="122633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Analysis: all available L1G images</a:t>
            </a:r>
          </a:p>
        </p:txBody>
      </p:sp>
      <p:pic>
        <p:nvPicPr>
          <p:cNvPr id="4" name="Content Placeholder 4" descr="AllAvail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2" b="191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011536" y="6226963"/>
            <a:ext cx="712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http:/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jboss</a:t>
            </a:r>
            <a:r>
              <a:rPr lang="en-US" dirty="0" smtClean="0">
                <a:solidFill>
                  <a:schemeClr val="tx2"/>
                </a:solidFill>
              </a:rPr>
              <a:t>-server/</a:t>
            </a:r>
            <a:r>
              <a:rPr lang="en-US" dirty="0" err="1">
                <a:solidFill>
                  <a:schemeClr val="tx2"/>
                </a:solidFill>
              </a:rPr>
              <a:t>available.php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18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obiDeser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94" r="-39294"/>
          <a:stretch>
            <a:fillRect/>
          </a:stretch>
        </p:blipFill>
        <p:spPr>
          <a:xfrm>
            <a:off x="1487905" y="1528979"/>
            <a:ext cx="9220362" cy="5070844"/>
          </a:xfrm>
        </p:spPr>
      </p:pic>
      <p:sp>
        <p:nvSpPr>
          <p:cNvPr id="5" name="TextBox 4"/>
          <p:cNvSpPr txBox="1"/>
          <p:nvPr/>
        </p:nvSpPr>
        <p:spPr>
          <a:xfrm>
            <a:off x="296737" y="1543127"/>
            <a:ext cx="29555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Gobi Desert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dry riverbeds test geo-location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contains some strange objects to look for spectrally (too small to find spatially)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used in most end-to-end workflow tests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763" y="6218621"/>
            <a:ext cx="29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(background is Google Maps)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</a:t>
            </a:r>
            <a:r>
              <a:rPr lang="en-US" sz="3600" dirty="0" smtClean="0"/>
              <a:t>images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352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6" y="1528979"/>
            <a:ext cx="5168360" cy="5070844"/>
          </a:xfrm>
        </p:spPr>
      </p:pic>
      <p:sp>
        <p:nvSpPr>
          <p:cNvPr id="5" name="TextBox 4"/>
          <p:cNvSpPr txBox="1"/>
          <p:nvPr/>
        </p:nvSpPr>
        <p:spPr>
          <a:xfrm>
            <a:off x="296736" y="1543127"/>
            <a:ext cx="30979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Karijini, Australia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lots of colorful minerals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should have rich structure in its spectrum that varies from pixel to pixel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763" y="6218621"/>
            <a:ext cx="29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(background is Google Maps)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</a:t>
            </a:r>
            <a:r>
              <a:rPr lang="en-US" sz="3600" dirty="0" smtClean="0"/>
              <a:t>images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413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6" y="1528979"/>
            <a:ext cx="5168360" cy="5070843"/>
          </a:xfrm>
        </p:spPr>
      </p:pic>
      <p:sp>
        <p:nvSpPr>
          <p:cNvPr id="5" name="TextBox 4"/>
          <p:cNvSpPr txBox="1"/>
          <p:nvPr/>
        </p:nvSpPr>
        <p:spPr>
          <a:xfrm>
            <a:off x="296737" y="1543127"/>
            <a:ext cx="29555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Baltimore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city view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could have some artificial features in its spectrum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763" y="6218621"/>
            <a:ext cx="29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(background is Google Maps)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</a:t>
            </a:r>
            <a:r>
              <a:rPr lang="en-US" sz="3600" dirty="0" smtClean="0"/>
              <a:t>images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169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akeFrom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r="-160"/>
          <a:stretch>
            <a:fillRect/>
          </a:stretch>
        </p:blipFill>
        <p:spPr>
          <a:xfrm>
            <a:off x="457200" y="2454582"/>
            <a:ext cx="4040188" cy="3951288"/>
          </a:xfrm>
        </p:spPr>
      </p:pic>
      <p:pic>
        <p:nvPicPr>
          <p:cNvPr id="8" name="Content Placeholder 7" descr="AtacamaDesert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" r="-180"/>
          <a:stretch>
            <a:fillRect/>
          </a:stretch>
        </p:blipFill>
        <p:spPr>
          <a:xfrm>
            <a:off x="4645025" y="2454582"/>
            <a:ext cx="4041775" cy="3951288"/>
          </a:xfrm>
        </p:spPr>
      </p:pic>
      <p:sp>
        <p:nvSpPr>
          <p:cNvPr id="9" name="TextBox 8"/>
          <p:cNvSpPr txBox="1"/>
          <p:nvPr/>
        </p:nvSpPr>
        <p:spPr>
          <a:xfrm>
            <a:off x="458787" y="1121183"/>
            <a:ext cx="4040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Lake Frome, Australia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salt bed is a well-known calibration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6612" y="1131143"/>
            <a:ext cx="4040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Atacama Desert, Chile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another salt bed in the driest part of the world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763" y="6515371"/>
            <a:ext cx="29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(background is Google Maps)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images </a:t>
            </a:r>
            <a:r>
              <a:rPr lang="en-US" sz="3600" dirty="0" smtClean="0"/>
              <a:t>uploaded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17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Analysis of full spectrum in a small spatial region (salt beds)</a:t>
            </a:r>
          </a:p>
        </p:txBody>
      </p:sp>
      <p:pic>
        <p:nvPicPr>
          <p:cNvPr id="14" name="Picture 13" descr="lake_fro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1575"/>
            <a:ext cx="2734120" cy="2050590"/>
          </a:xfrm>
          <a:prstGeom prst="rect">
            <a:avLst/>
          </a:prstGeom>
        </p:spPr>
      </p:pic>
      <p:pic>
        <p:nvPicPr>
          <p:cNvPr id="15" name="Picture 14" descr="atacometa_dese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23" y="2091575"/>
            <a:ext cx="2742877" cy="1931873"/>
          </a:xfrm>
          <a:prstGeom prst="rect">
            <a:avLst/>
          </a:prstGeom>
        </p:spPr>
      </p:pic>
      <p:pic>
        <p:nvPicPr>
          <p:cNvPr id="13" name="Picture 12" descr="spectra_noco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05" y="2319389"/>
            <a:ext cx="4406486" cy="4406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47491" y="4242358"/>
            <a:ext cx="223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Much less water vapor absorbtion in Atacama, as expected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47490" y="5165688"/>
            <a:ext cx="2139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NASA recommends excluding water vapor bands from classification algos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787" y="1443743"/>
            <a:ext cx="4040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Lake Frome, Australia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6612" y="1453703"/>
            <a:ext cx="4040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Atacama Desert, Chile</a:t>
            </a:r>
          </a:p>
        </p:txBody>
      </p:sp>
    </p:spTree>
    <p:extLst>
      <p:ext uri="{BB962C8B-B14F-4D97-AF65-F5344CB8AC3E}">
        <p14:creationId xmlns:p14="http://schemas.microsoft.com/office/powerpoint/2010/main" val="1197310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Analysis of many images: brightness versus sun elevation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Analysis of all historical images (each data point is an L1G image)</a:t>
            </a:r>
          </a:p>
          <a:p>
            <a:r>
              <a:rPr lang="en-US"/>
              <a:t>Vertical axis: average pixel radiance</a:t>
            </a:r>
          </a:p>
          <a:p>
            <a:r>
              <a:rPr lang="en-US"/>
              <a:t>Horizontal axis: elevation of the sun (metadata)</a:t>
            </a:r>
          </a:p>
          <a:p>
            <a:r>
              <a:rPr lang="en-US"/>
              <a:t>Can be used to remove time-of-day dependence in classification algos</a:t>
            </a:r>
          </a:p>
        </p:txBody>
      </p:sp>
      <p:pic>
        <p:nvPicPr>
          <p:cNvPr id="5" name="Content Placeholder 4" descr="reflectivity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466748" y="5016453"/>
            <a:ext cx="125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night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8641" y="5014543"/>
            <a:ext cx="125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1F497D"/>
                </a:solidFill>
              </a:rPr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3745263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091794" cy="4525963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 has three absorbtion lines within Hyperion’s spectral range</a:t>
            </a:r>
          </a:p>
          <a:p>
            <a:r>
              <a:rPr lang="en-US">
                <a:solidFill>
                  <a:schemeClr val="bg1"/>
                </a:solidFill>
              </a:rPr>
              <a:t>Sideband subtraction technique extracts a pure sample of data in a peak by fitting nearby datapoints to a curve and subtracting peak values from the curve</a:t>
            </a:r>
          </a:p>
          <a:p>
            <a:r>
              <a:rPr lang="en-US">
                <a:solidFill>
                  <a:schemeClr val="bg1"/>
                </a:solidFill>
              </a:rPr>
              <a:t>In this case, we invert the subtraction because it’s an anti-peak</a:t>
            </a:r>
          </a:p>
        </p:txBody>
      </p:sp>
      <p:pic>
        <p:nvPicPr>
          <p:cNvPr id="7" name="Content Placeholder 6" descr="spectra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>
          <a:xfrm>
            <a:off x="3548994" y="1056449"/>
            <a:ext cx="5340315" cy="5984764"/>
          </a:xfrm>
        </p:spPr>
      </p:pic>
      <p:sp>
        <p:nvSpPr>
          <p:cNvPr id="3" name="TextBox 2"/>
          <p:cNvSpPr txBox="1"/>
          <p:nvPr/>
        </p:nvSpPr>
        <p:spPr>
          <a:xfrm>
            <a:off x="5230902" y="3154957"/>
            <a:ext cx="121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External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Reference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Algebraic combination of spectral bands to make a more sensitive image</a:t>
            </a:r>
          </a:p>
        </p:txBody>
      </p:sp>
    </p:spTree>
    <p:extLst>
      <p:ext uri="{BB962C8B-B14F-4D97-AF65-F5344CB8AC3E}">
        <p14:creationId xmlns:p14="http://schemas.microsoft.com/office/powerpoint/2010/main" val="3063515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091794" cy="4525963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 has three absorbtion lines within Hyperion’s spectral range</a:t>
            </a:r>
          </a:p>
          <a:p>
            <a:r>
              <a:rPr lang="en-US"/>
              <a:t>Sideband subtraction technique extracts a pure sample of data in a peak by fitting nearby datapoints to a curve and subtracting peak values from the curve</a:t>
            </a:r>
          </a:p>
          <a:p>
            <a:r>
              <a:rPr lang="en-US"/>
              <a:t>In this case, we invert the subtraction because it’s an anti-peak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94" y="1378673"/>
            <a:ext cx="5340315" cy="53403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Algebraic combination of spectral bands to make a more sensitive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79100" y="5602943"/>
            <a:ext cx="1229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</a:rPr>
              <a:t>two bands in</a:t>
            </a:r>
          </a:p>
          <a:p>
            <a:pPr algn="ctr"/>
            <a:r>
              <a:rPr lang="en-US" sz="1400">
                <a:solidFill>
                  <a:srgbClr val="FF0000"/>
                </a:solidFill>
              </a:rPr>
              <a:t>the CO</a:t>
            </a:r>
            <a:r>
              <a:rPr lang="en-US" sz="1400" baseline="-25000">
                <a:solidFill>
                  <a:srgbClr val="FF0000"/>
                </a:solidFill>
              </a:rPr>
              <a:t>2</a:t>
            </a:r>
            <a:r>
              <a:rPr lang="en-US" sz="1400">
                <a:solidFill>
                  <a:srgbClr val="FF0000"/>
                </a:solidFill>
              </a:rPr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7609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Matsu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Cloud</a:t>
            </a:r>
            <a:r>
              <a:rPr lang="en-US" dirty="0"/>
              <a:t>-based infrastructure</a:t>
            </a:r>
          </a:p>
          <a:p>
            <a:r>
              <a:rPr lang="en-US" dirty="0"/>
              <a:t>Public satellite image data (Earth Observing-1)</a:t>
            </a:r>
          </a:p>
          <a:p>
            <a:r>
              <a:rPr lang="en-US" dirty="0"/>
              <a:t>Open Geospatial Compliant Web Map Service</a:t>
            </a:r>
          </a:p>
          <a:p>
            <a:r>
              <a:rPr lang="en-US" dirty="0"/>
              <a:t>Intended for human-aided disaster relief</a:t>
            </a:r>
          </a:p>
        </p:txBody>
      </p:sp>
      <p:pic>
        <p:nvPicPr>
          <p:cNvPr id="15" name="Picture 14" descr="mats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75" y="1600200"/>
            <a:ext cx="3168866" cy="40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61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Algebraic combination of spectral bands to make a more sensitive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6666"/>
            <a:ext cx="3530967" cy="294934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Icelandic</a:t>
            </a:r>
            <a:br>
              <a:rPr lang="en-US"/>
            </a:br>
            <a:r>
              <a:rPr lang="en-US"/>
              <a:t>volcano in</a:t>
            </a:r>
            <a:br>
              <a:rPr lang="en-US"/>
            </a:br>
            <a:r>
              <a:rPr lang="en-US"/>
              <a:t>April 2010</a:t>
            </a:r>
            <a:br>
              <a:rPr lang="en-US"/>
            </a:br>
            <a:r>
              <a:rPr lang="en-US" sz="2800"/>
              <a:t>(Eyjafjallajökull)</a:t>
            </a:r>
          </a:p>
          <a:p>
            <a:r>
              <a:rPr lang="en-US"/>
              <a:t>Visible frame is</a:t>
            </a:r>
            <a:br>
              <a:rPr lang="en-US"/>
            </a:br>
            <a:r>
              <a:rPr lang="en-US"/>
              <a:t>full of ash clouds</a:t>
            </a:r>
          </a:p>
          <a:p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 distribution is</a:t>
            </a:r>
            <a:br>
              <a:rPr lang="en-US"/>
            </a:br>
            <a:r>
              <a:rPr lang="en-US"/>
              <a:t>non-uniform</a:t>
            </a:r>
          </a:p>
        </p:txBody>
      </p:sp>
      <p:pic>
        <p:nvPicPr>
          <p:cNvPr id="4" name="Picture 3" descr="volca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93" y="1630602"/>
            <a:ext cx="7203108" cy="49154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97684" y="1630602"/>
            <a:ext cx="2563821" cy="196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Some CO</a:t>
            </a:r>
            <a:r>
              <a:rPr lang="en-US" baseline="-25000"/>
              <a:t>2</a:t>
            </a:r>
            <a:r>
              <a:rPr lang="en-US"/>
              <a:t/>
            </a:r>
            <a:br>
              <a:rPr lang="en-US"/>
            </a:br>
            <a:r>
              <a:rPr lang="en-US"/>
              <a:t> activity follows</a:t>
            </a:r>
            <a:br>
              <a:rPr lang="en-US"/>
            </a:br>
            <a:r>
              <a:rPr lang="en-US"/>
              <a:t>  visible cloud</a:t>
            </a:r>
            <a:br>
              <a:rPr lang="en-US"/>
            </a:br>
            <a:r>
              <a:rPr lang="en-US"/>
              <a:t>   formations,</a:t>
            </a:r>
            <a:br>
              <a:rPr lang="en-US"/>
            </a:br>
            <a:r>
              <a:rPr lang="en-US"/>
              <a:t>    some doesn’t</a:t>
            </a:r>
          </a:p>
        </p:txBody>
      </p:sp>
    </p:spTree>
    <p:extLst>
      <p:ext uri="{BB962C8B-B14F-4D97-AF65-F5344CB8AC3E}">
        <p14:creationId xmlns:p14="http://schemas.microsoft.com/office/powerpoint/2010/main" val="244836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Algebraic combination of spectral bands to make a more sensitive image</a:t>
            </a:r>
          </a:p>
        </p:txBody>
      </p:sp>
      <p:pic>
        <p:nvPicPr>
          <p:cNvPr id="4" name="Picture 3" descr="volca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93" y="1630602"/>
            <a:ext cx="7203108" cy="491540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97684" y="1630602"/>
            <a:ext cx="2563821" cy="196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Some CO</a:t>
            </a:r>
            <a:r>
              <a:rPr lang="en-US" baseline="-25000"/>
              <a:t>2</a:t>
            </a:r>
            <a:r>
              <a:rPr lang="en-US"/>
              <a:t/>
            </a:r>
            <a:br>
              <a:rPr lang="en-US"/>
            </a:br>
            <a:r>
              <a:rPr lang="en-US"/>
              <a:t> activity follows</a:t>
            </a:r>
            <a:br>
              <a:rPr lang="en-US"/>
            </a:br>
            <a:r>
              <a:rPr lang="en-US"/>
              <a:t>  visible cloud</a:t>
            </a:r>
            <a:br>
              <a:rPr lang="en-US"/>
            </a:br>
            <a:r>
              <a:rPr lang="en-US"/>
              <a:t>   formations,</a:t>
            </a:r>
            <a:br>
              <a:rPr lang="en-US"/>
            </a:br>
            <a:r>
              <a:rPr lang="en-US"/>
              <a:t>    some doesn’t</a:t>
            </a:r>
          </a:p>
        </p:txBody>
      </p:sp>
      <p:sp>
        <p:nvSpPr>
          <p:cNvPr id="6" name="Rectangle 5"/>
          <p:cNvSpPr/>
          <p:nvPr/>
        </p:nvSpPr>
        <p:spPr>
          <a:xfrm>
            <a:off x="4249297" y="3275913"/>
            <a:ext cx="4437504" cy="31448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Python code used to produce this image (vectors in </a:t>
            </a:r>
            <a:r>
              <a:rPr lang="en-US" sz="1400" b="1">
                <a:solidFill>
                  <a:schemeClr val="tx1"/>
                </a:solidFill>
              </a:rPr>
              <a:t>bold</a:t>
            </a:r>
            <a:r>
              <a:rPr lang="en-US" sz="1400">
                <a:solidFill>
                  <a:schemeClr val="tx1"/>
                </a:solidFill>
              </a:rPr>
              <a:t>):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sum1 = 4.</a:t>
            </a:r>
          </a:p>
          <a:p>
            <a:r>
              <a:rPr lang="en-US" sz="1400">
                <a:solidFill>
                  <a:schemeClr val="tx1"/>
                </a:solidFill>
              </a:rPr>
              <a:t>sumx = 183. + 184. + 188. + 189.</a:t>
            </a:r>
          </a:p>
          <a:p>
            <a:r>
              <a:rPr lang="en-US" sz="1400">
                <a:solidFill>
                  <a:schemeClr val="tx1"/>
                </a:solidFill>
              </a:rPr>
              <a:t>sumxx = 183.**2 + 184.**2 + 188.**2 + 189.**2</a:t>
            </a:r>
          </a:p>
          <a:p>
            <a:r>
              <a:rPr lang="en-US" sz="1400">
                <a:solidFill>
                  <a:schemeClr val="tx1"/>
                </a:solidFill>
              </a:rPr>
              <a:t>sumy = </a:t>
            </a:r>
            <a:r>
              <a:rPr lang="en-US" sz="1400" b="1">
                <a:solidFill>
                  <a:schemeClr val="tx1"/>
                </a:solidFill>
              </a:rPr>
              <a:t>B183</a:t>
            </a:r>
            <a:r>
              <a:rPr lang="en-US" sz="1400">
                <a:solidFill>
                  <a:schemeClr val="tx1"/>
                </a:solidFill>
              </a:rPr>
              <a:t> + </a:t>
            </a:r>
            <a:r>
              <a:rPr lang="en-US" sz="1400" b="1">
                <a:solidFill>
                  <a:schemeClr val="tx1"/>
                </a:solidFill>
              </a:rPr>
              <a:t>B184</a:t>
            </a:r>
            <a:r>
              <a:rPr lang="en-US" sz="1400">
                <a:solidFill>
                  <a:schemeClr val="tx1"/>
                </a:solidFill>
              </a:rPr>
              <a:t> + </a:t>
            </a:r>
            <a:r>
              <a:rPr lang="en-US" sz="1400" b="1">
                <a:solidFill>
                  <a:schemeClr val="tx1"/>
                </a:solidFill>
              </a:rPr>
              <a:t>B188</a:t>
            </a:r>
            <a:r>
              <a:rPr lang="en-US" sz="1400">
                <a:solidFill>
                  <a:schemeClr val="tx1"/>
                </a:solidFill>
              </a:rPr>
              <a:t> + </a:t>
            </a:r>
            <a:r>
              <a:rPr lang="en-US" sz="1400" b="1">
                <a:solidFill>
                  <a:schemeClr val="tx1"/>
                </a:solidFill>
              </a:rPr>
              <a:t>B189</a:t>
            </a:r>
          </a:p>
          <a:p>
            <a:r>
              <a:rPr lang="en-US" sz="1400">
                <a:solidFill>
                  <a:schemeClr val="tx1"/>
                </a:solidFill>
              </a:rPr>
              <a:t>sumxy = 183.*</a:t>
            </a:r>
            <a:r>
              <a:rPr lang="en-US" sz="1400" b="1">
                <a:solidFill>
                  <a:schemeClr val="tx1"/>
                </a:solidFill>
              </a:rPr>
              <a:t>B183</a:t>
            </a:r>
            <a:r>
              <a:rPr lang="en-US" sz="1400">
                <a:solidFill>
                  <a:schemeClr val="tx1"/>
                </a:solidFill>
              </a:rPr>
              <a:t> + 184.*</a:t>
            </a:r>
            <a:r>
              <a:rPr lang="en-US" sz="1400" b="1">
                <a:solidFill>
                  <a:schemeClr val="tx1"/>
                </a:solidFill>
              </a:rPr>
              <a:t>B184</a:t>
            </a:r>
            <a:r>
              <a:rPr lang="en-US" sz="1400">
                <a:solidFill>
                  <a:schemeClr val="tx1"/>
                </a:solidFill>
              </a:rPr>
              <a:t> + 188.*</a:t>
            </a:r>
            <a:r>
              <a:rPr lang="en-US" sz="1400" b="1">
                <a:solidFill>
                  <a:schemeClr val="tx1"/>
                </a:solidFill>
              </a:rPr>
              <a:t>B188</a:t>
            </a:r>
            <a:r>
              <a:rPr lang="en-US" sz="1400">
                <a:solidFill>
                  <a:schemeClr val="tx1"/>
                </a:solidFill>
              </a:rPr>
              <a:t> + 189.*</a:t>
            </a:r>
            <a:r>
              <a:rPr lang="en-US" sz="1400" b="1">
                <a:solidFill>
                  <a:schemeClr val="tx1"/>
                </a:solidFill>
              </a:rPr>
              <a:t>B189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delta = sum1*sumxx - sumx**2</a:t>
            </a:r>
          </a:p>
          <a:p>
            <a:r>
              <a:rPr lang="en-US" sz="1400" b="1">
                <a:solidFill>
                  <a:schemeClr val="tx1"/>
                </a:solidFill>
              </a:rPr>
              <a:t>constant</a:t>
            </a:r>
            <a:r>
              <a:rPr lang="en-US" sz="1400">
                <a:solidFill>
                  <a:schemeClr val="tx1"/>
                </a:solidFill>
              </a:rPr>
              <a:t> = (sumxx*sumy - sumx*sumxy) / delta</a:t>
            </a:r>
          </a:p>
          <a:p>
            <a:r>
              <a:rPr lang="en-US" sz="1400" b="1">
                <a:solidFill>
                  <a:schemeClr val="tx1"/>
                </a:solidFill>
              </a:rPr>
              <a:t>linear</a:t>
            </a:r>
            <a:r>
              <a:rPr lang="en-US" sz="1400">
                <a:solidFill>
                  <a:schemeClr val="tx1"/>
                </a:solidFill>
              </a:rPr>
              <a:t> = (sum1*sumxy - sumx*sumy) / delta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subtracted</a:t>
            </a:r>
            <a:r>
              <a:rPr lang="en-US" sz="1400">
                <a:solidFill>
                  <a:schemeClr val="tx1"/>
                </a:solidFill>
              </a:rPr>
              <a:t> = (</a:t>
            </a:r>
            <a:r>
              <a:rPr lang="en-US" sz="1400" b="1">
                <a:solidFill>
                  <a:schemeClr val="tx1"/>
                </a:solidFill>
              </a:rPr>
              <a:t>B185</a:t>
            </a:r>
            <a:r>
              <a:rPr lang="en-US" sz="1400">
                <a:solidFill>
                  <a:schemeClr val="tx1"/>
                </a:solidFill>
              </a:rPr>
              <a:t> - (</a:t>
            </a:r>
            <a:r>
              <a:rPr lang="en-US" sz="1400" b="1">
                <a:solidFill>
                  <a:schemeClr val="tx1"/>
                </a:solidFill>
              </a:rPr>
              <a:t>constant</a:t>
            </a:r>
            <a:r>
              <a:rPr lang="en-US" sz="1400">
                <a:solidFill>
                  <a:schemeClr val="tx1"/>
                </a:solidFill>
              </a:rPr>
              <a:t> + 185.*</a:t>
            </a:r>
            <a:r>
              <a:rPr lang="en-US" sz="1400" b="1">
                <a:solidFill>
                  <a:schemeClr val="tx1"/>
                </a:solidFill>
              </a:rPr>
              <a:t>linear</a:t>
            </a:r>
            <a:r>
              <a:rPr lang="en-US" sz="1400">
                <a:solidFill>
                  <a:schemeClr val="tx1"/>
                </a:solidFill>
              </a:rPr>
              <a:t>))/2. +</a:t>
            </a:r>
          </a:p>
          <a:p>
            <a:r>
              <a:rPr lang="en-US" sz="1400">
                <a:solidFill>
                  <a:schemeClr val="tx1"/>
                </a:solidFill>
              </a:rPr>
              <a:t>                        (</a:t>
            </a:r>
            <a:r>
              <a:rPr lang="en-US" sz="1400" b="1">
                <a:solidFill>
                  <a:schemeClr val="tx1"/>
                </a:solidFill>
              </a:rPr>
              <a:t>B186</a:t>
            </a:r>
            <a:r>
              <a:rPr lang="en-US" sz="1400">
                <a:solidFill>
                  <a:schemeClr val="tx1"/>
                </a:solidFill>
              </a:rPr>
              <a:t> - (</a:t>
            </a:r>
            <a:r>
              <a:rPr lang="en-US" sz="1400" b="1">
                <a:solidFill>
                  <a:schemeClr val="tx1"/>
                </a:solidFill>
              </a:rPr>
              <a:t>constant</a:t>
            </a:r>
            <a:r>
              <a:rPr lang="en-US" sz="1400">
                <a:solidFill>
                  <a:schemeClr val="tx1"/>
                </a:solidFill>
              </a:rPr>
              <a:t> + 186.*</a:t>
            </a:r>
            <a:r>
              <a:rPr lang="en-US" sz="1400" b="1">
                <a:solidFill>
                  <a:schemeClr val="tx1"/>
                </a:solidFill>
              </a:rPr>
              <a:t>linear</a:t>
            </a:r>
            <a:r>
              <a:rPr lang="en-US" sz="1400">
                <a:solidFill>
                  <a:schemeClr val="tx1"/>
                </a:solidFill>
              </a:rPr>
              <a:t>))/2.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596432"/>
            <a:ext cx="3530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Icelandic</a:t>
            </a:r>
            <a:br>
              <a:rPr lang="en-US"/>
            </a:br>
            <a:r>
              <a:rPr lang="en-US"/>
              <a:t>volcano in</a:t>
            </a:r>
            <a:br>
              <a:rPr lang="en-US"/>
            </a:br>
            <a:r>
              <a:rPr lang="en-US"/>
              <a:t>April 2010</a:t>
            </a:r>
            <a:br>
              <a:rPr lang="en-US"/>
            </a:br>
            <a:r>
              <a:rPr lang="en-US" sz="2800"/>
              <a:t>(Eyjafjallajökull)</a:t>
            </a:r>
          </a:p>
          <a:p>
            <a:r>
              <a:rPr lang="en-US"/>
              <a:t>Visible frame is</a:t>
            </a:r>
            <a:br>
              <a:rPr lang="en-US"/>
            </a:br>
            <a:r>
              <a:rPr lang="en-US"/>
              <a:t>full of ash clouds</a:t>
            </a:r>
          </a:p>
          <a:p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 distribution is</a:t>
            </a:r>
            <a:br>
              <a:rPr lang="en-US"/>
            </a:br>
            <a:r>
              <a:rPr lang="en-US"/>
              <a:t>non-uniform</a:t>
            </a:r>
          </a:p>
        </p:txBody>
      </p:sp>
    </p:spTree>
    <p:extLst>
      <p:ext uri="{BB962C8B-B14F-4D97-AF65-F5344CB8AC3E}">
        <p14:creationId xmlns:p14="http://schemas.microsoft.com/office/powerpoint/2010/main" val="100747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462"/>
            <a:ext cx="8229600" cy="1143000"/>
          </a:xfrm>
        </p:spPr>
        <p:txBody>
          <a:bodyPr/>
          <a:lstStyle/>
          <a:p>
            <a:r>
              <a:rPr lang="en-US"/>
              <a:t>Tiling procedure in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1" y="1034915"/>
            <a:ext cx="8052687" cy="5825681"/>
          </a:xfrm>
        </p:spPr>
      </p:pic>
    </p:spTree>
    <p:extLst>
      <p:ext uri="{BB962C8B-B14F-4D97-AF65-F5344CB8AC3E}">
        <p14:creationId xmlns:p14="http://schemas.microsoft.com/office/powerpoint/2010/main" val="82615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462"/>
            <a:ext cx="8229600" cy="1143000"/>
          </a:xfrm>
        </p:spPr>
        <p:txBody>
          <a:bodyPr/>
          <a:lstStyle/>
          <a:p>
            <a:r>
              <a:rPr lang="en-US"/>
              <a:t>Tiling procedure in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1" y="1034915"/>
            <a:ext cx="8052687" cy="5825681"/>
          </a:xfrm>
        </p:spPr>
      </p:pic>
    </p:spTree>
    <p:extLst>
      <p:ext uri="{BB962C8B-B14F-4D97-AF65-F5344CB8AC3E}">
        <p14:creationId xmlns:p14="http://schemas.microsoft.com/office/powerpoint/2010/main" val="15389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462"/>
            <a:ext cx="8229600" cy="1143000"/>
          </a:xfrm>
        </p:spPr>
        <p:txBody>
          <a:bodyPr/>
          <a:lstStyle/>
          <a:p>
            <a:r>
              <a:rPr lang="en-US"/>
              <a:t>Tiling procedure in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1" y="1034915"/>
            <a:ext cx="8052687" cy="5825680"/>
          </a:xfrm>
        </p:spPr>
      </p:pic>
    </p:spTree>
    <p:extLst>
      <p:ext uri="{BB962C8B-B14F-4D97-AF65-F5344CB8AC3E}">
        <p14:creationId xmlns:p14="http://schemas.microsoft.com/office/powerpoint/2010/main" val="232591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462"/>
            <a:ext cx="8229600" cy="1143000"/>
          </a:xfrm>
        </p:spPr>
        <p:txBody>
          <a:bodyPr/>
          <a:lstStyle/>
          <a:p>
            <a:r>
              <a:rPr lang="en-US"/>
              <a:t>Tiling procedure in detail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1" y="1034915"/>
            <a:ext cx="8052686" cy="5825680"/>
          </a:xfrm>
        </p:spPr>
      </p:pic>
    </p:spTree>
    <p:extLst>
      <p:ext uri="{BB962C8B-B14F-4D97-AF65-F5344CB8AC3E}">
        <p14:creationId xmlns:p14="http://schemas.microsoft.com/office/powerpoint/2010/main" val="169822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at each stage of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402595"/>
            <a:ext cx="8229600" cy="1957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NASA produces L1R (raw) and L1G (geo)</a:t>
            </a:r>
          </a:p>
          <a:p>
            <a:r>
              <a:rPr lang="en-US"/>
              <a:t>L1G is in an equal-area projection, our map step transforms to an equal-degree projection to fit into degree-based tiles</a:t>
            </a:r>
          </a:p>
          <a:p>
            <a:r>
              <a:rPr lang="en-US"/>
              <a:t>All processing (coordinate transformation and analysis) is performed on the deepest zoom level (T10)</a:t>
            </a:r>
          </a:p>
        </p:txBody>
      </p:sp>
      <p:pic>
        <p:nvPicPr>
          <p:cNvPr id="4" name="Picture 3" descr="Google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7451"/>
            <a:ext cx="1352772" cy="2066636"/>
          </a:xfrm>
          <a:prstGeom prst="rect">
            <a:avLst/>
          </a:prstGeom>
        </p:spPr>
      </p:pic>
      <p:pic>
        <p:nvPicPr>
          <p:cNvPr id="5" name="Picture 4" descr="EO1H1370322012164110T8_L1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36" y="1497451"/>
            <a:ext cx="155606" cy="2066636"/>
          </a:xfrm>
          <a:prstGeom prst="rect">
            <a:avLst/>
          </a:prstGeom>
        </p:spPr>
      </p:pic>
      <p:pic>
        <p:nvPicPr>
          <p:cNvPr id="6" name="Picture 5" descr="EO1H1370322012164110T8_L1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1" y="1497451"/>
            <a:ext cx="584777" cy="2063359"/>
          </a:xfrm>
          <a:prstGeom prst="rect">
            <a:avLst/>
          </a:prstGeom>
        </p:spPr>
      </p:pic>
      <p:pic>
        <p:nvPicPr>
          <p:cNvPr id="7" name="Picture 6" descr="T06-00097-0009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03" y="2042362"/>
            <a:ext cx="3036896" cy="1518448"/>
          </a:xfrm>
          <a:prstGeom prst="rect">
            <a:avLst/>
          </a:prstGeom>
        </p:spPr>
      </p:pic>
      <p:pic>
        <p:nvPicPr>
          <p:cNvPr id="8" name="Picture 7" descr="T10-01561-0148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83" y="1500729"/>
            <a:ext cx="3031474" cy="15157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395" y="3716915"/>
            <a:ext cx="17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image locations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18474" y="3716915"/>
            <a:ext cx="62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L1R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2568" y="3716915"/>
            <a:ext cx="62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L1G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24568" y="3716915"/>
            <a:ext cx="516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Level-2 tiles at two zoom levels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9473" y="3191478"/>
            <a:ext cx="19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T06-00097-00092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9530" y="1497451"/>
            <a:ext cx="19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T10-01561-01486</a:t>
            </a:r>
          </a:p>
        </p:txBody>
      </p:sp>
    </p:spTree>
    <p:extLst>
      <p:ext uri="{BB962C8B-B14F-4D97-AF65-F5344CB8AC3E}">
        <p14:creationId xmlns:p14="http://schemas.microsoft.com/office/powerpoint/2010/main" val="81374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Building zoomed-out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78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Reduce step overlays tiles and builds zoomed-out images</a:t>
            </a:r>
          </a:p>
          <a:p>
            <a:r>
              <a:rPr lang="en-US"/>
              <a:t>Four neighboring tiles are combined and shrunken to decrease by one zoom level</a:t>
            </a:r>
          </a:p>
          <a:p>
            <a:r>
              <a:rPr lang="en-US"/>
              <a:t>Process continues until one image covers the entire region that the reducer is responsible for (e.g. 1/2</a:t>
            </a:r>
            <a:r>
              <a:rPr lang="en-US" baseline="30000"/>
              <a:t>N</a:t>
            </a:r>
            <a:r>
              <a:rPr lang="en-US"/>
              <a:t>th of the world)</a:t>
            </a:r>
          </a:p>
        </p:txBody>
      </p:sp>
      <p:pic>
        <p:nvPicPr>
          <p:cNvPr id="5" name="Picture 4" descr="ti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3" y="3860989"/>
            <a:ext cx="8307157" cy="2560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077" y="3632277"/>
            <a:ext cx="314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  <a:r>
              <a:rPr lang="en-US" i="1"/>
              <a:t>depth</a:t>
            </a:r>
            <a:r>
              <a:rPr lang="en-US"/>
              <a:t>-</a:t>
            </a:r>
            <a:r>
              <a:rPr lang="en-US" i="1"/>
              <a:t>lngIndex</a:t>
            </a:r>
            <a:r>
              <a:rPr lang="en-US"/>
              <a:t>-</a:t>
            </a:r>
            <a:r>
              <a:rPr lang="en-US" i="1"/>
              <a:t>latIndex</a:t>
            </a:r>
            <a:endParaRPr lang="en-US"/>
          </a:p>
          <a:p>
            <a:r>
              <a:rPr lang="en-US"/>
              <a:t>parent is depth−1, lng/2, lat/2</a:t>
            </a:r>
          </a:p>
        </p:txBody>
      </p:sp>
    </p:spTree>
    <p:extLst>
      <p:ext uri="{BB962C8B-B14F-4D97-AF65-F5344CB8AC3E}">
        <p14:creationId xmlns:p14="http://schemas.microsoft.com/office/powerpoint/2010/main" val="152789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8875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Hadoop mappers and reducers are written in Python</a:t>
            </a:r>
          </a:p>
          <a:p>
            <a:pPr lvl="1"/>
            <a:r>
              <a:rPr lang="en-US"/>
              <a:t>Geospatial Data Abstraction Library (GDAL) interprets geolocation data and feeds images into NumPy arrays</a:t>
            </a:r>
          </a:p>
          <a:p>
            <a:pPr lvl="1"/>
            <a:r>
              <a:rPr lang="en-US"/>
              <a:t>NumPy/SciPy transform and analyze images</a:t>
            </a:r>
          </a:p>
          <a:p>
            <a:pPr lvl="1"/>
            <a:r>
              <a:rPr lang="en-US"/>
              <a:t>Python Imaging Library (PIL) creates PNG output</a:t>
            </a:r>
          </a:p>
          <a:p>
            <a:pPr lvl="1"/>
            <a:r>
              <a:rPr lang="en-US"/>
              <a:t>A compiled Python extension, based on Avro-C++, serializes the images and metadata to be passed through Hadoop</a:t>
            </a:r>
          </a:p>
          <a:p>
            <a:pPr lvl="1"/>
            <a:r>
              <a:rPr lang="en-US"/>
              <a:t>JPype feeds image data into the Java-based Accumulo interface</a:t>
            </a:r>
          </a:p>
          <a:p>
            <a:pPr lvl="1"/>
            <a:endParaRPr lang="en-US"/>
          </a:p>
          <a:p>
            <a:pPr lvl="1"/>
            <a:r>
              <a:rPr lang="en-US"/>
              <a:t>Any new analytics in C/C++ can be compiled into Python extensions</a:t>
            </a:r>
          </a:p>
          <a:p>
            <a:pPr lvl="1"/>
            <a:r>
              <a:rPr lang="en-US"/>
              <a:t>Any new analytics in Java can be accessed through Jpype</a:t>
            </a:r>
          </a:p>
          <a:p>
            <a:pPr lvl="1"/>
            <a:r>
              <a:rPr lang="en-US"/>
              <a:t>Any new analytics in R can be accessed through RPy</a:t>
            </a:r>
          </a:p>
          <a:p>
            <a:pPr lvl="1"/>
            <a:endParaRPr lang="en-US"/>
          </a:p>
          <a:p>
            <a:r>
              <a:rPr lang="en-US"/>
              <a:t>Accumulo interface is written in Java (fed by JPype)</a:t>
            </a:r>
          </a:p>
          <a:p>
            <a:r>
              <a:rPr lang="en-US"/>
              <a:t>WMS runs as a Java-based servlet in JBoss</a:t>
            </a:r>
          </a:p>
        </p:txBody>
      </p:sp>
    </p:spTree>
    <p:extLst>
      <p:ext uri="{BB962C8B-B14F-4D97-AF65-F5344CB8AC3E}">
        <p14:creationId xmlns:p14="http://schemas.microsoft.com/office/powerpoint/2010/main" val="77180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947</Words>
  <Application>Microsoft Macintosh PowerPoint</Application>
  <PresentationFormat>On-screen Show (4:3)</PresentationFormat>
  <Paragraphs>122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Matsu Update</vt:lpstr>
      <vt:lpstr>Project Matsu</vt:lpstr>
      <vt:lpstr>Tiling procedure in detail</vt:lpstr>
      <vt:lpstr>Tiling procedure in detail</vt:lpstr>
      <vt:lpstr>Tiling procedure in detail</vt:lpstr>
      <vt:lpstr>Tiling procedure in detail</vt:lpstr>
      <vt:lpstr>Images at each stage of processing</vt:lpstr>
      <vt:lpstr>Building zoomed-out images</vt:lpstr>
      <vt:lpstr>Implementation details</vt:lpstr>
      <vt:lpstr>Accumulo → WMS demo (GramTel)</vt:lpstr>
      <vt:lpstr>Analysis: all available L1G images</vt:lpstr>
      <vt:lpstr>Example images</vt:lpstr>
      <vt:lpstr>Example images</vt:lpstr>
      <vt:lpstr>Example images</vt:lpstr>
      <vt:lpstr>Example images uploaded</vt:lpstr>
      <vt:lpstr>Analysis of full spectrum in a small spatial region (salt beds)</vt:lpstr>
      <vt:lpstr>Analysis of many images: brightness versus sun elevation</vt:lpstr>
      <vt:lpstr>Algebraic combination of spectral bands to make a more sensitive image</vt:lpstr>
      <vt:lpstr>Algebraic combination of spectral bands to make a more sensitive image</vt:lpstr>
      <vt:lpstr>Algebraic combination of spectral bands to make a more sensitive image</vt:lpstr>
      <vt:lpstr>Algebraic combination of spectral bands to make a more sensitive image</vt:lpstr>
    </vt:vector>
  </TitlesOfParts>
  <Company>Open Data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Valley Update</dc:title>
  <dc:creator>Jim Pivarski</dc:creator>
  <cp:lastModifiedBy>Collin Bennett</cp:lastModifiedBy>
  <cp:revision>91</cp:revision>
  <dcterms:created xsi:type="dcterms:W3CDTF">2012-08-13T15:37:44Z</dcterms:created>
  <dcterms:modified xsi:type="dcterms:W3CDTF">2012-08-28T17:18:53Z</dcterms:modified>
</cp:coreProperties>
</file>